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257" r:id="rId4"/>
    <p:sldId id="258" r:id="rId5"/>
    <p:sldId id="286" r:id="rId6"/>
    <p:sldId id="287" r:id="rId7"/>
    <p:sldId id="288" r:id="rId8"/>
    <p:sldId id="267" r:id="rId9"/>
    <p:sldId id="271" r:id="rId10"/>
    <p:sldId id="273" r:id="rId11"/>
    <p:sldId id="265" r:id="rId12"/>
    <p:sldId id="266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ie74ywXQ3WAx+gcgni+w7nXBvl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309EC6-4351-4FEB-B555-EB4D28657BB4}" v="25" dt="2025-11-10T04:33:11.518"/>
  </p1510:revLst>
</p1510:revInfo>
</file>

<file path=ppt/tableStyles.xml><?xml version="1.0" encoding="utf-8"?>
<a:tblStyleLst xmlns:a="http://schemas.openxmlformats.org/drawingml/2006/main" def="{70602FFC-E6F1-48FD-B3E5-CC246D8D6623}">
  <a:tblStyle styleId="{70602FFC-E6F1-48FD-B3E5-CC246D8D6623}" styleName="Table_0">
    <a:wholeTbl>
      <a:tcTxStyle b="off" i="off">
        <a:font>
          <a:latin typeface="Bookman Old Style"/>
          <a:ea typeface="Bookman Old Style"/>
          <a:cs typeface="Bookman Old Style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E5F8F902-6029-4759-B95E-2553FD537B2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70" d="100"/>
          <a:sy n="70" d="100"/>
        </p:scale>
        <p:origin x="4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customschemas.google.com/relationships/presentationmetadata" Target="meta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244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A191AB95-B52D-2B6C-D389-383828B17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5A3221B2-AAC7-8170-74AB-D5FF080F73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EF483479-7950-9572-D9CC-6101B198A7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0479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81E31A4E-519E-1A97-902E-87F6DA97E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BE9C21F3-FACF-E57C-9C96-5C9C15980F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4D7DDF0E-75CD-5010-1E94-47FF61FFF4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295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38B5ADD9-AC45-8F38-45EC-D34EEAFC7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3A620089-54D5-078E-EA3B-586CEF662D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2D1564D9-F6F8-69E3-13BB-E4A8CEC7BA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5472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4" name="Google Shape;1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>
            <a:spLocks noGrp="1"/>
          </p:cNvSpPr>
          <p:nvPr>
            <p:ph type="ctrTitle"/>
          </p:nvPr>
        </p:nvSpPr>
        <p:spPr>
          <a:xfrm>
            <a:off x="1050877" y="1322386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  <a:defRPr>
                <a:solidFill>
                  <a:srgbClr val="17365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subTitle" idx="1"/>
          </p:nvPr>
        </p:nvSpPr>
        <p:spPr>
          <a:xfrm>
            <a:off x="2032000" y="3326641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  <a:defRPr sz="2000" b="1">
                <a:solidFill>
                  <a:srgbClr val="17365D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  <a:defRPr>
                <a:solidFill>
                  <a:srgbClr val="17365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body" idx="1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Verdana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>
            <a:spLocks noGrp="1"/>
          </p:cNvSpPr>
          <p:nvPr>
            <p:ph type="title"/>
          </p:nvPr>
        </p:nvSpPr>
        <p:spPr>
          <a:xfrm>
            <a:off x="859368" y="304800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Verdana"/>
              <a:buNone/>
              <a:defRPr>
                <a:solidFill>
                  <a:srgbClr val="FF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3"/>
          </p:nvPr>
        </p:nvSpPr>
        <p:spPr>
          <a:xfrm>
            <a:off x="6193369" y="1535113"/>
            <a:ext cx="5388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4"/>
          </p:nvPr>
        </p:nvSpPr>
        <p:spPr>
          <a:xfrm>
            <a:off x="6193369" y="2174875"/>
            <a:ext cx="5388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0"/>
          <p:cNvSpPr txBox="1">
            <a:spLocks noGrp="1"/>
          </p:cNvSpPr>
          <p:nvPr>
            <p:ph type="title"/>
          </p:nvPr>
        </p:nvSpPr>
        <p:spPr>
          <a:xfrm>
            <a:off x="609602" y="273050"/>
            <a:ext cx="40110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body" idx="1"/>
          </p:nvPr>
        </p:nvSpPr>
        <p:spPr>
          <a:xfrm>
            <a:off x="4766733" y="273053"/>
            <a:ext cx="6815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1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2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body" idx="1"/>
          </p:nvPr>
        </p:nvSpPr>
        <p:spPr>
          <a:xfrm rot="5400000">
            <a:off x="3670300" y="-1714499"/>
            <a:ext cx="4953000" cy="106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>
            <a:spLocks noGrp="1"/>
          </p:cNvSpPr>
          <p:nvPr>
            <p:ph type="title"/>
          </p:nvPr>
        </p:nvSpPr>
        <p:spPr>
          <a:xfrm rot="5400000">
            <a:off x="7285050" y="1828791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body" idx="1"/>
          </p:nvPr>
        </p:nvSpPr>
        <p:spPr>
          <a:xfrm rot="5400000">
            <a:off x="1697000" y="-812859"/>
            <a:ext cx="5851500" cy="8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Verdana"/>
              <a:buNone/>
              <a:defRPr sz="2800" b="1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" name="Google Shape;11;p12"/>
          <p:cNvCxnSpPr/>
          <p:nvPr/>
        </p:nvCxnSpPr>
        <p:spPr>
          <a:xfrm>
            <a:off x="812800" y="914400"/>
            <a:ext cx="10668000" cy="0"/>
          </a:xfrm>
          <a:prstGeom prst="straightConnector1">
            <a:avLst/>
          </a:prstGeom>
          <a:noFill/>
          <a:ln w="57150" cap="flat" cmpd="thickThin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" name="Google Shape;12;p12"/>
          <p:cNvPicPr preferRelativeResize="0"/>
          <p:nvPr/>
        </p:nvPicPr>
        <p:blipFill rotWithShape="1">
          <a:blip r:embed="rId11">
            <a:alphaModFix/>
          </a:blip>
          <a:srcRect b="18045"/>
          <a:stretch/>
        </p:blipFill>
        <p:spPr>
          <a:xfrm>
            <a:off x="0" y="5991366"/>
            <a:ext cx="12192001" cy="86663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eims.com/application-for-assessment-of-quality-of-textbook-reference-book-e-books/?utm_source=chatgpt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 txBox="1">
            <a:spLocks noGrp="1"/>
          </p:cNvSpPr>
          <p:nvPr>
            <p:ph type="ctrTitle"/>
          </p:nvPr>
        </p:nvSpPr>
        <p:spPr>
          <a:xfrm>
            <a:off x="790469" y="1069102"/>
            <a:ext cx="103632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PSCS_46_Application for Assessment of Quality of Textbook/ Reference Books/ E-Books</a:t>
            </a:r>
            <a:endParaRPr sz="245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endParaRPr sz="24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8" name="Google Shape;88;p1"/>
          <p:cNvSpPr txBox="1">
            <a:spLocks noGrp="1"/>
          </p:cNvSpPr>
          <p:nvPr>
            <p:ph type="subTitle" idx="1"/>
          </p:nvPr>
        </p:nvSpPr>
        <p:spPr>
          <a:xfrm>
            <a:off x="790468" y="2045352"/>
            <a:ext cx="4391131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>
              <a:spcBef>
                <a:spcPts val="0"/>
              </a:spcBef>
            </a:pPr>
            <a:r>
              <a:rPr lang="en-US" sz="1800" dirty="0">
                <a:latin typeface="Cambria"/>
                <a:ea typeface="Cambria"/>
                <a:cs typeface="Cambria"/>
                <a:sym typeface="Cambria"/>
              </a:rPr>
              <a:t>Batch Number:</a:t>
            </a:r>
            <a:r>
              <a:rPr lang="en-GB" sz="1800" dirty="0">
                <a:latin typeface="Cambria" panose="02040503050406030204" pitchFamily="18" charset="0"/>
                <a:ea typeface="Cambria" panose="02040503050406030204" pitchFamily="18" charset="0"/>
              </a:rPr>
              <a:t> CSE_23</a:t>
            </a:r>
            <a:endParaRPr sz="18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6677700" y="2754072"/>
            <a:ext cx="5514300" cy="202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340"/>
              </a:spcBef>
              <a:buClr>
                <a:srgbClr val="17365D"/>
              </a:buClr>
              <a:buSzPts val="1700"/>
            </a:pPr>
            <a:r>
              <a:rPr lang="en-US" sz="2000" b="1" u="sng" dirty="0">
                <a:solidFill>
                  <a:schemeClr val="tx1"/>
                </a:solidFill>
                <a:latin typeface="Cambria"/>
                <a:ea typeface="Cambria"/>
                <a:cs typeface="Cambria"/>
                <a:sym typeface="Cambria"/>
              </a:rPr>
              <a:t>Under the Supervision of,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/>
              <a:buNone/>
            </a:pPr>
            <a:r>
              <a:rPr lang="en-US" sz="1300" b="1" i="0" u="none" strike="noStrike" cap="none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Ms. </a:t>
            </a:r>
            <a:r>
              <a:rPr lang="en-US" sz="1300" b="1" i="0" u="none" strike="noStrike" cap="none" dirty="0" err="1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Kummara</a:t>
            </a:r>
            <a:r>
              <a:rPr lang="en-US" sz="1300" b="1" i="0" u="none" strike="noStrike" cap="none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 Sruthi</a:t>
            </a:r>
            <a:endParaRPr sz="1300" b="1" i="0" u="none" strike="noStrike" cap="none" dirty="0">
              <a:solidFill>
                <a:srgbClr val="00206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/>
              <a:buNone/>
            </a:pPr>
            <a:r>
              <a:rPr lang="en-US" sz="1300" b="1" dirty="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Assistant Professor</a:t>
            </a:r>
            <a:endParaRPr lang="en-US" sz="1300" b="1" i="0" u="none" strike="noStrike" cap="none" dirty="0">
              <a:solidFill>
                <a:srgbClr val="17365D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/>
              <a:buNone/>
            </a:pPr>
            <a:r>
              <a:rPr lang="en-US" sz="1300" b="1" i="0" u="none" strike="noStrike" cap="none" dirty="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School of Computer Science and Engineering</a:t>
            </a:r>
            <a:endParaRPr sz="1300" b="0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/>
              <a:buNone/>
            </a:pPr>
            <a:r>
              <a:rPr lang="en-US" sz="1300" b="1" i="0" u="none" strike="noStrike" cap="none" dirty="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Presidency University</a:t>
            </a:r>
            <a:endParaRPr sz="1300" b="0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17365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816899305"/>
              </p:ext>
            </p:extLst>
          </p:nvPr>
        </p:nvGraphicFramePr>
        <p:xfrm>
          <a:off x="553347" y="2793576"/>
          <a:ext cx="5957181" cy="14630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739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7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034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rgbClr val="17365D"/>
                          </a:solidFill>
                        </a:rPr>
                        <a:t>Roll Number</a:t>
                      </a:r>
                      <a:endParaRPr sz="1800" b="1" u="none" strike="noStrike" cap="none" dirty="0">
                        <a:solidFill>
                          <a:srgbClr val="17365D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rgbClr val="17365D"/>
                          </a:solidFill>
                        </a:rPr>
                        <a:t>Student Name</a:t>
                      </a:r>
                      <a:endParaRPr sz="1800" b="1" u="none" strike="noStrike" cap="none" dirty="0">
                        <a:solidFill>
                          <a:srgbClr val="17365D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 dirty="0"/>
                        <a:t>20221CSE0234</a:t>
                      </a:r>
                      <a:endParaRPr sz="18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 dirty="0"/>
                        <a:t>Syed Thousif</a:t>
                      </a:r>
                      <a:endParaRPr sz="18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 dirty="0"/>
                        <a:t>20221CSE0213</a:t>
                      </a:r>
                      <a:endParaRPr sz="18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 dirty="0"/>
                        <a:t>Patil Jashwanth Reddy</a:t>
                      </a:r>
                      <a:endParaRPr sz="18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 dirty="0"/>
                        <a:t>20221CSE0211</a:t>
                      </a:r>
                      <a:endParaRPr sz="18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 dirty="0" err="1"/>
                        <a:t>Kambam</a:t>
                      </a:r>
                      <a:r>
                        <a:rPr lang="en-IN" sz="1800" u="none" strike="noStrike" cap="none" dirty="0"/>
                        <a:t> Nithin Kumar Reddy</a:t>
                      </a:r>
                      <a:endParaRPr sz="18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2832225" y="136441"/>
            <a:ext cx="5498973" cy="72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CSE 7101</a:t>
            </a:r>
            <a:r>
              <a:rPr lang="en-US" sz="1800" b="1" i="0" u="none" strike="noStrike" cap="none" dirty="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- Capstone Project</a:t>
            </a:r>
            <a:endParaRPr sz="1800" b="0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17365D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Review-3</a:t>
            </a:r>
            <a:endParaRPr sz="1800" b="1" i="0" u="none" strike="noStrike" cap="none" dirty="0">
              <a:solidFill>
                <a:srgbClr val="17365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0" y="4619932"/>
            <a:ext cx="12249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Name of the Program: C</a:t>
            </a:r>
            <a:r>
              <a:rPr lang="en-US" sz="1800" b="1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SE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-</a:t>
            </a:r>
            <a:r>
              <a:rPr lang="en-US" sz="18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Computer Science and Engineering 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Name of the HOD:</a:t>
            </a:r>
            <a:r>
              <a:rPr lang="en-US" sz="1800" b="1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18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Dr. </a:t>
            </a:r>
            <a:r>
              <a:rPr lang="en-IN" sz="18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Asif Mohammed, Dr. Blessed Prince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Name of the Program Project Coordinator</a:t>
            </a:r>
            <a:r>
              <a:rPr lang="en-US" sz="1800" b="1" i="0" u="none" strike="noStrike" cap="none" dirty="0">
                <a:solidFill>
                  <a:schemeClr val="tx1"/>
                </a:solidFill>
                <a:latin typeface="Cambria"/>
                <a:ea typeface="Cambria"/>
                <a:cs typeface="Cambria"/>
                <a:sym typeface="Cambria"/>
              </a:rPr>
              <a:t>: </a:t>
            </a:r>
            <a:r>
              <a:rPr lang="en-US" sz="1800" b="1" dirty="0">
                <a:solidFill>
                  <a:schemeClr val="tx1"/>
                </a:solidFill>
                <a:latin typeface="Cambria"/>
                <a:ea typeface="Cambria"/>
                <a:cs typeface="Cambria"/>
                <a:sym typeface="Cambria"/>
              </a:rPr>
              <a:t>Mr. </a:t>
            </a:r>
            <a:r>
              <a:rPr lang="en-US" sz="1800" b="1" dirty="0" err="1">
                <a:solidFill>
                  <a:schemeClr val="tx1"/>
                </a:solidFill>
                <a:latin typeface="Cambria"/>
                <a:ea typeface="Cambria"/>
                <a:cs typeface="Cambria"/>
                <a:sym typeface="Cambria"/>
              </a:rPr>
              <a:t>Muthuraju</a:t>
            </a:r>
            <a:r>
              <a:rPr lang="en-US" sz="1800" b="1" dirty="0">
                <a:solidFill>
                  <a:schemeClr val="tx1"/>
                </a:solidFill>
                <a:latin typeface="Cambria"/>
                <a:ea typeface="Cambria"/>
                <a:cs typeface="Cambria"/>
                <a:sym typeface="Cambria"/>
              </a:rPr>
              <a:t> V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Name of the School Project Coordinators: 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Dr. Sampath A K , Dr. Geetha A </a:t>
            </a:r>
            <a:endParaRPr sz="1800" b="1" i="0" u="none" strike="noStrike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64A274BD-692C-3C36-B933-42018A03B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03B8733F-9939-1331-CBD2-79E44BCAA8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6852" y="839052"/>
            <a:ext cx="1259184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Timeline </a:t>
            </a:r>
            <a:r>
              <a:rPr lang="en-US" sz="3200" dirty="0">
                <a:latin typeface="Cambria"/>
                <a:ea typeface="Cambria"/>
                <a:cs typeface="Cambria"/>
                <a:sym typeface="Cambria"/>
              </a:rPr>
              <a:t>of the Project (Gantt Chart)</a:t>
            </a: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</a:b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</a:br>
            <a:endParaRPr lang="en-IN" sz="32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5" name="Google Shape;105;p3">
            <a:extLst>
              <a:ext uri="{FF2B5EF4-FFF2-40B4-BE49-F238E27FC236}">
                <a16:creationId xmlns:a16="http://schemas.microsoft.com/office/drawing/2014/main" id="{D43D7E31-95C7-CD19-2DB2-704BFF06B3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0386" y="1326552"/>
            <a:ext cx="10667383" cy="553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Cambria"/>
                <a:sym typeface="Cambria"/>
              </a:rPr>
              <a:t>Gantt Chart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1C403-3814-1702-9C89-4C7AF84C5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2" y="1814052"/>
            <a:ext cx="101155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8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901290" y="274499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>References (IEEE Paper format)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1" name="Google Shape;151;p10"/>
          <p:cNvSpPr txBox="1">
            <a:spLocks noGrp="1"/>
          </p:cNvSpPr>
          <p:nvPr>
            <p:ph type="body" idx="1"/>
          </p:nvPr>
        </p:nvSpPr>
        <p:spPr>
          <a:xfrm>
            <a:off x="147484" y="988143"/>
            <a:ext cx="11736438" cy="5869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600" lvl="1" indent="0">
              <a:spcBef>
                <a:spcPts val="0"/>
              </a:spcBef>
              <a:buNone/>
            </a:pPr>
            <a:endParaRPr lang="en-IN" sz="1700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609600" lvl="1" indent="0">
              <a:spcBef>
                <a:spcPts val="0"/>
              </a:spcBef>
              <a:buNone/>
            </a:pPr>
            <a:endParaRPr lang="en-IN" sz="1700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1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1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1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1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1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1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C58C1B-2B37-0A17-F519-49FB0CD7788C}"/>
              </a:ext>
            </a:extLst>
          </p:cNvPr>
          <p:cNvSpPr txBox="1"/>
          <p:nvPr/>
        </p:nvSpPr>
        <p:spPr>
          <a:xfrm>
            <a:off x="749808" y="1144983"/>
            <a:ext cx="1113411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[1] </a:t>
            </a:r>
            <a:r>
              <a:rPr lang="en-US" sz="1800" i="1" dirty="0">
                <a:latin typeface="Cambria" panose="02040503050406030204" pitchFamily="18" charset="0"/>
                <a:ea typeface="Cambria" panose="02040503050406030204" pitchFamily="18" charset="0"/>
              </a:rPr>
              <a:t>Application for Assessment of Quality of Textbook/Reference Book/E-Books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, International Journal of Engineering Innovations and Management Strategies, published circa early 2025 (about six months ago)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IJEIMS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[2] Q. Zhou, “Evaluating book impacts via integrating multi-source reviews,” </a:t>
            </a:r>
            <a:r>
              <a:rPr lang="en-US" sz="1800" i="1" dirty="0" err="1">
                <a:latin typeface="Cambria" panose="02040503050406030204" pitchFamily="18" charset="0"/>
                <a:ea typeface="Cambria" panose="02040503050406030204" pitchFamily="18" charset="0"/>
              </a:rPr>
              <a:t>Scientometrics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, vol. 129, 2024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[3] R. K. Singh and A. Sharma, "Design and development of web-based evaluation system for academic resources," </a:t>
            </a:r>
            <a:r>
              <a:rPr lang="en-IN" sz="1800" i="1" dirty="0">
                <a:latin typeface="Cambria" panose="02040503050406030204" pitchFamily="18" charset="0"/>
                <a:ea typeface="Cambria" panose="02040503050406030204" pitchFamily="18" charset="0"/>
              </a:rPr>
              <a:t>International Journal of Computer Applications</a:t>
            </a: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, vol. 183, no. 8, pp. 25–30, June 2021.</a:t>
            </a:r>
          </a:p>
          <a:p>
            <a:pPr marL="76200" indent="0">
              <a:buNone/>
            </a:pPr>
            <a:endParaRPr lang="en-IN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[4] S. R. K. Somasekhar, P. V. Kumar, and R. J. Reddy, "Automated assessment of educational content using multi-criteria analysis," in </a:t>
            </a:r>
            <a:r>
              <a:rPr lang="en-IN" sz="1800" i="1" dirty="0">
                <a:latin typeface="Cambria" panose="02040503050406030204" pitchFamily="18" charset="0"/>
                <a:ea typeface="Cambria" panose="02040503050406030204" pitchFamily="18" charset="0"/>
              </a:rPr>
              <a:t>Proc. IEEE International Conf. on Technology for Education (T4E)</a:t>
            </a: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, Mumbai, India, 2020, pp. 215–220.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[5] M. A. Al-Emran, "Towards an intelligent framework for textbook evaluation in higher education," </a:t>
            </a:r>
            <a:r>
              <a:rPr lang="en-IN" sz="1800" i="1" dirty="0">
                <a:latin typeface="Cambria" panose="02040503050406030204" pitchFamily="18" charset="0"/>
                <a:ea typeface="Cambria" panose="02040503050406030204" pitchFamily="18" charset="0"/>
              </a:rPr>
              <a:t>Education and Information Technologies</a:t>
            </a: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, vol. 24, no. 2, pp. 1453–1468, Mar. 2019.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[6] N. G. T. Izquierdo, L. A. G. Villalobos, and J. D. M. Ramírez, "A framework for the evaluation of e-learning materials," in </a:t>
            </a:r>
            <a:r>
              <a:rPr lang="en-IN" sz="1800" i="1" dirty="0">
                <a:latin typeface="Cambria" panose="02040503050406030204" pitchFamily="18" charset="0"/>
                <a:ea typeface="Cambria" panose="02040503050406030204" pitchFamily="18" charset="0"/>
              </a:rPr>
              <a:t>Proc. IEEE Global Engineering Education Conf. (EDUCON)</a:t>
            </a: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, Abu Dhabi, UAE, 2016, pp. 1129–1134.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[7] T. M. Connolly and E. A. Stansfield, "Evaluating the quality of learning resources: A web-based approach," in </a:t>
            </a:r>
            <a:r>
              <a:rPr lang="en-IN" sz="1800" i="1" dirty="0">
                <a:latin typeface="Cambria" panose="02040503050406030204" pitchFamily="18" charset="0"/>
                <a:ea typeface="Cambria" panose="02040503050406030204" pitchFamily="18" charset="0"/>
              </a:rPr>
              <a:t>Proc. IEEE International Conf. on Advanced Learning Technologies (ICALT)</a:t>
            </a: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, Athens, Greece, 2014, pp. 37–41.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4139" y="1702517"/>
            <a:ext cx="5621532" cy="393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Content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557460" y="1004157"/>
            <a:ext cx="10668000" cy="392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49530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7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Abstract</a:t>
            </a:r>
          </a:p>
          <a:p>
            <a:pPr marL="49530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7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Objectives</a:t>
            </a:r>
          </a:p>
          <a:p>
            <a:pPr marL="49530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7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Analysis and Design</a:t>
            </a:r>
          </a:p>
          <a:p>
            <a:pPr marL="49530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7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Source Code details</a:t>
            </a: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7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Modules</a:t>
            </a: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7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Technologies used</a:t>
            </a:r>
          </a:p>
          <a:p>
            <a:pPr marL="495300" lvl="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7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Timeline </a:t>
            </a:r>
            <a:r>
              <a:rPr lang="en-US" sz="7200" dirty="0">
                <a:latin typeface="Cambria"/>
                <a:ea typeface="Cambria"/>
                <a:cs typeface="Cambria"/>
                <a:sym typeface="Cambria"/>
              </a:rPr>
              <a:t>of the Project (Gantt Chart)</a:t>
            </a:r>
            <a:endParaRPr lang="en-US" sz="72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7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References</a:t>
            </a: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xfrm>
            <a:off x="262193" y="291306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IN" sz="3200" u="sng" dirty="0">
                <a:latin typeface="Cambria" panose="02040503050406030204" pitchFamily="18" charset="0"/>
                <a:ea typeface="Cambria" panose="02040503050406030204" pitchFamily="18" charset="0"/>
                <a:cs typeface="Cambria"/>
                <a:sym typeface="Cambria"/>
              </a:rPr>
              <a:t>Abstract</a:t>
            </a:r>
            <a:endParaRPr lang="en-US" sz="32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</p:txBody>
      </p:sp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648929" y="1170039"/>
            <a:ext cx="10989310" cy="495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342900" lvl="0" indent="-190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800" b="1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800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7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>
              <a:lnSpc>
                <a:spcPct val="200000"/>
              </a:lnSpc>
              <a:spcBef>
                <a:spcPts val="0"/>
              </a:spcBef>
              <a:buNone/>
            </a:pPr>
            <a:endParaRPr lang="en-US" b="1" u="sng" dirty="0"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907884-FF29-959E-8002-7D546D99B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761" y="2178653"/>
            <a:ext cx="9278496" cy="115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C3D8295-A843-4E6A-2B03-F8A47E4C9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0882" y="1284275"/>
            <a:ext cx="10254730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Application to assess quality of Textbooks / Reference Books / E-Books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AI (Gemini) to evaluate content accuracy, readability and consistency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Supports PDF, DOCX, TXT and camera-captured images of pages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Stores evaluations and files in MongoDB for future review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teachers and reviewers take data-driven decisions on learning materials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>
            <a:spLocks noGrp="1"/>
          </p:cNvSpPr>
          <p:nvPr>
            <p:ph type="title"/>
          </p:nvPr>
        </p:nvSpPr>
        <p:spPr>
          <a:xfrm>
            <a:off x="4296697" y="255086"/>
            <a:ext cx="8727768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3200" u="sng" dirty="0">
                <a:latin typeface="Cambria"/>
                <a:ea typeface="Cambria"/>
                <a:cs typeface="Cambria"/>
                <a:sym typeface="Cambria"/>
              </a:rPr>
              <a:t> Objectives</a:t>
            </a:r>
            <a:endParaRPr lang="en-IN" sz="32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5" name="Google Shape;105;p3"/>
          <p:cNvSpPr txBox="1">
            <a:spLocks noGrp="1"/>
          </p:cNvSpPr>
          <p:nvPr>
            <p:ph type="body" idx="1"/>
          </p:nvPr>
        </p:nvSpPr>
        <p:spPr>
          <a:xfrm>
            <a:off x="629882" y="845574"/>
            <a:ext cx="10668000" cy="534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indent="0">
              <a:buNone/>
            </a:pPr>
            <a:endParaRPr lang="en-US" sz="1400" dirty="0"/>
          </a:p>
          <a:p>
            <a:pPr marL="76200" indent="0">
              <a:buNone/>
            </a:pPr>
            <a:endParaRPr lang="en-US" sz="1400" dirty="0"/>
          </a:p>
          <a:p>
            <a:pPr marL="76200" indent="0">
              <a:buNone/>
            </a:pPr>
            <a:endParaRPr lang="en-US" sz="1400" dirty="0"/>
          </a:p>
          <a:p>
            <a:pPr marL="76200" indent="0"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B39FA3-3B8F-5F22-7D8A-21BE73B45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1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4F109A-B1AC-83FD-7B19-258CF8B8F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9576" y="925860"/>
            <a:ext cx="8138160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automate preliminary quality assessment of academic materials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provide quantitative scores for accuracy, readability and    consistency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support multiple input modes – file upload and live camera capture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maintain user-wise history of all evaluations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act as a decision support tool,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 a replacement for expert review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BA0189-5B52-CD64-45E9-564FDDD15D51}"/>
              </a:ext>
            </a:extLst>
          </p:cNvPr>
          <p:cNvSpPr txBox="1"/>
          <p:nvPr/>
        </p:nvSpPr>
        <p:spPr>
          <a:xfrm>
            <a:off x="3696929" y="0"/>
            <a:ext cx="6096000" cy="92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algn="just">
              <a:lnSpc>
                <a:spcPct val="200000"/>
              </a:lnSpc>
              <a:spcBef>
                <a:spcPts val="0"/>
              </a:spcBef>
            </a:pPr>
            <a:r>
              <a:rPr lang="en-US" sz="3200" b="1" u="sng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Analysis and Design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649CD7-E90E-0350-DF70-C406DBACC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128" y="791035"/>
            <a:ext cx="10070997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Actors: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Reviewer (user), AI Evaluation Engine, Database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Functional flow: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Login → Upload / Capture → AI Evaluation → Store → View Results / History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Architecture: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Web client (HTML/JS) + Flask backend + Gemini API + MongoDB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design: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 collection – login details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Evaluations collection – scores, explanations, summary, file info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GridFS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stores original documents / images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UI design: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Single dashboard for upload, camera capture, result card and history panel</a:t>
            </a:r>
          </a:p>
        </p:txBody>
      </p:sp>
    </p:spTree>
    <p:extLst>
      <p:ext uri="{BB962C8B-B14F-4D97-AF65-F5344CB8AC3E}">
        <p14:creationId xmlns:p14="http://schemas.microsoft.com/office/powerpoint/2010/main" val="1602374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C114B4-E9CF-32EB-6860-EA2C687E1907}"/>
              </a:ext>
            </a:extLst>
          </p:cNvPr>
          <p:cNvSpPr txBox="1"/>
          <p:nvPr/>
        </p:nvSpPr>
        <p:spPr>
          <a:xfrm>
            <a:off x="1140542" y="1238864"/>
            <a:ext cx="2320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System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848B6-7F84-97B9-C316-DF33289B0AE4}"/>
              </a:ext>
            </a:extLst>
          </p:cNvPr>
          <p:cNvSpPr txBox="1"/>
          <p:nvPr/>
        </p:nvSpPr>
        <p:spPr>
          <a:xfrm>
            <a:off x="3696930" y="-70855"/>
            <a:ext cx="6096000" cy="92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algn="just">
              <a:lnSpc>
                <a:spcPct val="200000"/>
              </a:lnSpc>
              <a:spcBef>
                <a:spcPts val="0"/>
              </a:spcBef>
            </a:pPr>
            <a:r>
              <a:rPr lang="en-US" sz="3200" b="1" u="sng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Analysis and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3A78F-B746-143D-E75F-84CA0BF1C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955" y="1238864"/>
            <a:ext cx="7844076" cy="471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22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3B41BA-2307-446C-E99A-29A55331D919}"/>
              </a:ext>
            </a:extLst>
          </p:cNvPr>
          <p:cNvSpPr txBox="1"/>
          <p:nvPr/>
        </p:nvSpPr>
        <p:spPr>
          <a:xfrm>
            <a:off x="3696930" y="-70855"/>
            <a:ext cx="6096000" cy="92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algn="just">
              <a:lnSpc>
                <a:spcPct val="200000"/>
              </a:lnSpc>
            </a:pPr>
            <a:r>
              <a:rPr lang="en-US" sz="3200" b="1" u="sng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Source Code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8813B52-A905-5D3D-6DE4-5F0E47D59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478" y="1379167"/>
            <a:ext cx="9105378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Single main file: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Project.py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containing routes, logic and templates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Flask routes: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/register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/login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/logout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user management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main dashboard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/analyze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file/image processing and AI call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user_history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fetch recent evaluations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Helper functions: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extract_text_from_file_bytes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PDF/DOCX/TXT text extraction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evaluate_textbook_gemini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prompt + schema-based Gemini call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GridFS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storing uploaded file bytes and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JSON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AI response</a:t>
            </a:r>
          </a:p>
        </p:txBody>
      </p:sp>
    </p:spTree>
    <p:extLst>
      <p:ext uri="{BB962C8B-B14F-4D97-AF65-F5344CB8AC3E}">
        <p14:creationId xmlns:p14="http://schemas.microsoft.com/office/powerpoint/2010/main" val="3428613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09E3D144-C6CA-EC1C-EED9-F2AD8B8E8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3AE59853-2A12-BF74-FF13-B11CA44198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3110" y="484372"/>
            <a:ext cx="8727768" cy="375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      </a:t>
            </a:r>
            <a:r>
              <a:rPr lang="en-US" sz="3200" u="sng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Modules</a:t>
            </a: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</a:br>
            <a:endParaRPr lang="en-IN" sz="3200" dirty="0"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618CBA-91AD-B415-4D28-BF5C136EE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752750"/>
              </p:ext>
            </p:extLst>
          </p:nvPr>
        </p:nvGraphicFramePr>
        <p:xfrm>
          <a:off x="1413164" y="1326552"/>
          <a:ext cx="5994746" cy="3289900"/>
        </p:xfrm>
        <a:graphic>
          <a:graphicData uri="http://schemas.openxmlformats.org/drawingml/2006/table">
            <a:tbl>
              <a:tblPr>
                <a:tableStyleId>{70602FFC-E6F1-48FD-B3E5-CC246D8D6623}</a:tableStyleId>
              </a:tblPr>
              <a:tblGrid>
                <a:gridCol w="5994746">
                  <a:extLst>
                    <a:ext uri="{9D8B030D-6E8A-4147-A177-3AD203B41FA5}">
                      <a16:colId xmlns:a16="http://schemas.microsoft.com/office/drawing/2014/main" val="3376330943"/>
                    </a:ext>
                  </a:extLst>
                </a:gridCol>
              </a:tblGrid>
              <a:tr h="328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endParaRPr lang="en-IN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9265645"/>
                  </a:ext>
                </a:extLst>
              </a:tr>
              <a:tr h="328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9197889"/>
                  </a:ext>
                </a:extLst>
              </a:tr>
              <a:tr h="328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92279435"/>
                  </a:ext>
                </a:extLst>
              </a:tr>
              <a:tr h="328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9093266"/>
                  </a:ext>
                </a:extLst>
              </a:tr>
              <a:tr h="328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sz="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5473590"/>
                  </a:ext>
                </a:extLst>
              </a:tr>
              <a:tr h="328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9830700"/>
                  </a:ext>
                </a:extLst>
              </a:tr>
              <a:tr h="328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0339127"/>
                  </a:ext>
                </a:extLst>
              </a:tr>
              <a:tr h="328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3652748"/>
                  </a:ext>
                </a:extLst>
              </a:tr>
              <a:tr h="328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0436475"/>
                  </a:ext>
                </a:extLst>
              </a:tr>
              <a:tr h="328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sz="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8020242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245430D6-4FE3-4BA9-2212-6DBA5D538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24" y="1037701"/>
            <a:ext cx="9628632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Authentication Module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Register, login, secure password hashing, session handling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File &amp; Camera Input Module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File upload, MIME type detection, integrated camera access and capture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Text Extraction Module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Reads text from PDF, DOCX and TXT, with size limitation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Evaluation Module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Sends content to Gemini, receives scores and explanations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Storage &amp; History Module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Saves evaluation details in MongoDB and displays recent history in UI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 Visualization Module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Shows structured card with scores, comments and summary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402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D55436D3-8F7A-F413-F26D-5345E4A16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4BBD6356-F635-1BF3-EE97-5401355246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54244" y="799724"/>
            <a:ext cx="988797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IN" sz="3200" dirty="0"/>
              <a:t>Technologies Used</a:t>
            </a: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</a:b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</a:br>
            <a:endParaRPr lang="en-IN" sz="32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EB9637A-97FF-F2B7-10E9-79639D083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864" y="1256062"/>
            <a:ext cx="9871613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Programming Language: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Python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 Framework: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Flask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MongoDB +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GridFS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/ LLM: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Google Gemini API (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google.genai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Libraries: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PyPDF2, python-docx,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Werkzeug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security, BSON, JSON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HTML5, CSS3, JavaScript,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Lucide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icons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Tools / Platform: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VS Code / PyCharm, Browser, MongoDB Compass / Atlas</a:t>
            </a:r>
          </a:p>
        </p:txBody>
      </p:sp>
    </p:spTree>
    <p:extLst>
      <p:ext uri="{BB962C8B-B14F-4D97-AF65-F5344CB8AC3E}">
        <p14:creationId xmlns:p14="http://schemas.microsoft.com/office/powerpoint/2010/main" val="1479066994"/>
      </p:ext>
    </p:extLst>
  </p:cSld>
  <p:clrMapOvr>
    <a:masterClrMapping/>
  </p:clrMapOvr>
</p:sld>
</file>

<file path=ppt/theme/theme1.xml><?xml version="1.0" encoding="utf-8"?>
<a:theme xmlns:a="http://schemas.openxmlformats.org/drawingml/2006/main" name="Bioinformatic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1298</TotalTime>
  <Words>929</Words>
  <Application>Microsoft Office PowerPoint</Application>
  <PresentationFormat>Widescreen</PresentationFormat>
  <Paragraphs>117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Unicode MS</vt:lpstr>
      <vt:lpstr>Calibri</vt:lpstr>
      <vt:lpstr>Cambria</vt:lpstr>
      <vt:lpstr>Times New Roman</vt:lpstr>
      <vt:lpstr>Verdana</vt:lpstr>
      <vt:lpstr>Wingdings</vt:lpstr>
      <vt:lpstr>Bioinformatics</vt:lpstr>
      <vt:lpstr>PSCS_46_Application for Assessment of Quality of Textbook/ Reference Books/ E-Books </vt:lpstr>
      <vt:lpstr>Content</vt:lpstr>
      <vt:lpstr>Abstract</vt:lpstr>
      <vt:lpstr> Objectives</vt:lpstr>
      <vt:lpstr>PowerPoint Presentation</vt:lpstr>
      <vt:lpstr>PowerPoint Presentation</vt:lpstr>
      <vt:lpstr>PowerPoint Presentation</vt:lpstr>
      <vt:lpstr>       Modules </vt:lpstr>
      <vt:lpstr>Technologies Used  </vt:lpstr>
      <vt:lpstr>Timeline of the Project (Gantt Chart)  </vt:lpstr>
      <vt:lpstr>References (IEEE Paper format)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Syed Thousif</cp:lastModifiedBy>
  <cp:revision>28</cp:revision>
  <dcterms:modified xsi:type="dcterms:W3CDTF">2025-11-30T11:45:00Z</dcterms:modified>
</cp:coreProperties>
</file>